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45</c:v>
                </c:pt>
                <c:pt idx="4">
                  <c:v>1</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0.16481989855499979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9.3538999999999817E-2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0.9765290000000002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9.3537999999999677E-2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0.33551300000000062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0.61786600000000025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6.7647469999999998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0.17045217342529995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9.2594000000000065E-2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0.96667099999999984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9.2595000000000205E-2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0.33212600000000059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0.85652099999999898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7.381157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1.6312169999999995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0.38776100000000024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0.10810500000000012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1.1285999999999996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0.10810500000000012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0.38776100000000113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0.19886200000000009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8.9344350000000006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8.9189000000000185E-2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0.3463459999999996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9.6559000000000061E-2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1.0080609999999997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9.6559000000000061E-2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0.34634700000000063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0.58926899999999982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7.1458930000000001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0.16456500000000052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0.32983799999999963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9.1956999999999844E-2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0.96001099999999973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9.1956000000001481E-2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0.32983799999999874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0.80248700000000106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8.0127330000000008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8.5804999999998799E-2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0.14162199999999991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3.9484000000001629E-2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0.41219899999999932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3.9483999999999853E-2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0.14162199999999991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0.16201000000000043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9.0344940000000005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0</c:v>
                </c:pt>
                <c:pt idx="1">
                  <c:v>40</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5.5864999999999831E-2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0.34047999999999989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9.492400000000023E-2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0.99098699999999962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9.4924000000000675E-2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0.34048099999999959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0.7181160000000002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4.0750019999999996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0.32092799999999944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0.34538700000000055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9.6292000000000044E-2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1.0052669999999999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9.6290999999999904E-2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0.34538699999999967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0.85555200000000031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6.8383609999999999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0.37514598525759979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0.15346400000000049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1.6021479999999997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0.15346500000000063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0.55046099999999853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0.67273000000000138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7.5610220000000004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0.96149499999999932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0.37729299999999988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0.10518600000000067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1.0981329999999998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0.10518599999999978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0.37729400000000091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0.46868499999999891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8.2844099999999994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1.2028839999999996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0.41575900000000043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0.11591099999999965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0.11591100000000054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0.41575899999999955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0.86598900000000079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7.2038390000000003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Q46. After leaving hospital, did you get enough support from health or social care services to help you recover or manage your condition?</c:v>
                </c:pt>
                <c:pt idx="1">
                  <c:v>Leaving hospital Q37. Did hospital staff discuss with you whether you would need any additional equipment in your home, or any changes to your home, after leaving the hospital?</c:v>
                </c:pt>
                <c:pt idx="2">
                  <c:v>The hospital and ward Q13. Did you get enough help from staff to eat your meals?</c:v>
                </c:pt>
                <c:pt idx="3">
                  <c:v>Leaving hospital Q44. Did hospital staff discuss with you whether you may need any further health or social care services after leaving hospital?</c:v>
                </c:pt>
                <c:pt idx="4">
                  <c:v>Leaving hospital Q42. Before you left hospital, did you know what would happen next with your care?</c:v>
                </c:pt>
              </c:strCache>
            </c:strRef>
          </c:cat>
          <c:val>
            <c:numRef>
              <c:f>Sheet1!$B$2:$B$6</c:f>
              <c:numCache>
                <c:formatCode>0.0</c:formatCode>
                <c:ptCount val="5"/>
                <c:pt idx="0">
                  <c:v>7.2</c:v>
                </c:pt>
                <c:pt idx="1">
                  <c:v>8.9</c:v>
                </c:pt>
                <c:pt idx="2">
                  <c:v>7.8</c:v>
                </c:pt>
                <c:pt idx="3">
                  <c:v>8.3000000000000007</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Q46. After leaving hospital, did you get enough support from health or social care services to help you recover or manage your condition?</c:v>
                </c:pt>
                <c:pt idx="1">
                  <c:v>Leaving hospital Q37. Did hospital staff discuss with you whether you would need any additional equipment in your home, or any changes to your home, after leaving the hospital?</c:v>
                </c:pt>
                <c:pt idx="2">
                  <c:v>The hospital and ward Q13. Did you get enough help from staff to eat your meals?</c:v>
                </c:pt>
                <c:pt idx="3">
                  <c:v>Leaving hospital Q44. Did hospital staff discuss with you whether you may need any further health or social care services after leaving hospital?</c:v>
                </c:pt>
                <c:pt idx="4">
                  <c:v>Leaving hospital Q42. Before you left hospital, did you know what would happen next with your care?</c:v>
                </c:pt>
              </c:strCache>
            </c:strRef>
          </c:cat>
          <c:val>
            <c:numRef>
              <c:f>Sheet1!$C$2:$C$6</c:f>
              <c:numCache>
                <c:formatCode>0.0</c:formatCode>
                <c:ptCount val="5"/>
                <c:pt idx="0">
                  <c:v>6.2</c:v>
                </c:pt>
                <c:pt idx="1">
                  <c:v>8.3000000000000007</c:v>
                </c:pt>
                <c:pt idx="2">
                  <c:v>7.5</c:v>
                </c:pt>
                <c:pt idx="3">
                  <c:v>8</c:v>
                </c:pt>
                <c:pt idx="4">
                  <c:v>6.6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Your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Your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Your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Your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Your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Your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Your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Your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1.2639791902536699</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7.7475557190600008E-2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0.12907000000000002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1.3474680000000001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0.12906899999999988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0.46296000000000026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0.79752899999999993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1.263979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Your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Your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Your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Your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Your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Your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Your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Your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8.9647866491485306</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Q10. If you brought medication with you to hospital, were you able to take it when you needed to?</c:v>
                </c:pt>
                <c:pt idx="2">
                  <c:v>Admission to hospital Q2. How did you feel about the length of time you were on the waiting list before your admission to hospital?</c:v>
                </c:pt>
                <c:pt idx="3">
                  <c:v>Leaving hospital Q41. Thinking about any medicine you were to take at home, were you given any of the following?</c:v>
                </c:pt>
                <c:pt idx="4">
                  <c:v>The hospital and ward Q5. Were you ever prevented from sleeping at night by noise from staff?</c:v>
                </c:pt>
              </c:strCache>
            </c:strRef>
          </c:cat>
          <c:val>
            <c:numRef>
              <c:f>Sheet1!$B$2:$B$6</c:f>
              <c:numCache>
                <c:formatCode>0.0</c:formatCode>
                <c:ptCount val="5"/>
                <c:pt idx="0">
                  <c:v>6.2</c:v>
                </c:pt>
                <c:pt idx="1">
                  <c:v>7.6</c:v>
                </c:pt>
                <c:pt idx="2">
                  <c:v>7</c:v>
                </c:pt>
                <c:pt idx="3">
                  <c:v>4.0999999999999996</c:v>
                </c:pt>
                <c:pt idx="4">
                  <c:v>7.7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Q10. If you brought medication with you to hospital, were you able to take it when you needed to?</c:v>
                </c:pt>
                <c:pt idx="2">
                  <c:v>Admission to hospital Q2. How did you feel about the length of time you were on the waiting list before your admission to hospital?</c:v>
                </c:pt>
                <c:pt idx="3">
                  <c:v>Leaving hospital Q41. Thinking about any medicine you were to take at home, were you given any of the following?</c:v>
                </c:pt>
                <c:pt idx="4">
                  <c:v>The hospital and ward Q5. Were you ever prevented from sleeping at night by noise from staff?</c:v>
                </c:pt>
              </c:strCache>
            </c:strRef>
          </c:cat>
          <c:val>
            <c:numRef>
              <c:f>Sheet1!$C$2:$C$6</c:f>
              <c:numCache>
                <c:formatCode>0.0</c:formatCode>
                <c:ptCount val="5"/>
                <c:pt idx="0">
                  <c:v>6.8</c:v>
                </c:pt>
                <c:pt idx="1">
                  <c:v>8.1</c:v>
                </c:pt>
                <c:pt idx="2">
                  <c:v>7.5</c:v>
                </c:pt>
                <c:pt idx="3">
                  <c:v>4.5999999999999996</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0.24395600000000073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0.22589199999999998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6.2977000000000061E-2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0.65747099999999925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6.2977000000000061E-2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0.22589199999999998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7.1414000000000755E-2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8.9647869999999994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Your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Your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Your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Your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Your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Your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Your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Your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8.0465767864900304</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0.25789502827430066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8.2677999999999585E-2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0.86314000000000046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8.2677999999999585E-2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0.29655499999999968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0.45049400000000084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8.0465769999999992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Your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Your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Your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Your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Your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Your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Your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Your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6.5935271914677402</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0.47626944194090015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0.16860099999999978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1.7601680000000002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0.77335499999999957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0.76495700000000078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6.2338839999999998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0.26988065905420022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0.18263199999999991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1.9066549999999998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0.7246430233962009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6.9531710000000002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Your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Your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Your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Your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Your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Your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Your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Your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7.6740141970133999</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94.865499999999997</c:v>
                </c:pt>
                <c:pt idx="1">
                  <c:v>0.97799999999999998</c:v>
                </c:pt>
                <c:pt idx="2">
                  <c:v>0.73350000000000004</c:v>
                </c:pt>
                <c:pt idx="3">
                  <c:v>0</c:v>
                </c:pt>
                <c:pt idx="4">
                  <c:v>0.48899999999999999</c:v>
                </c:pt>
                <c:pt idx="5">
                  <c:v>2.9340000000000002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9.2824999999999491E-2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0.45231600000000061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0.12610199999999949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1.3164910000000001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0.57841799999999921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0.50630500000000112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7.6154599999999997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6.6800971019000954E-3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0.19130200000000031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1.9971599999999992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0.87748000000000026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1.6016750000000002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6.0010700000000003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4.3960000000000221E-2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0.33127300000000037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9.2355999999999661E-2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0.96418700000000079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0.42362900000000003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0.44033999999999907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7.7313640000000001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2.8636999999999802E-2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0.30955499999999958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8.6302000000000767E-2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0.90097700000000014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0.39585699999999946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0.38641100000000073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8.2738510000000005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0.42471709375559996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0.16261599999999987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1.6976870000000002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0.74590199999999918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0.74080000000000013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6.8803080000000003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8.2188999999999623E-2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0.23372600000000077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6.5160999999999802E-2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0.68027400000000071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6.5160999999999802E-2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0.23372700000000002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0.14548899999999954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9.3212890000000002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0.25685702279209988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0.10446299999999997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1.0905709999999997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0.10446300000000086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0.37469499999999911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0.23183099999999968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8.0567779999999996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0.11828136853580062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0.1133999999999995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1.1838830000000007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0.11340000000000039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0.40675499999999865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0.25091600000000014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7.550503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19.4514</c:v>
                </c:pt>
                <c:pt idx="1">
                  <c:v>1.4963</c:v>
                </c:pt>
                <c:pt idx="2">
                  <c:v>75.561099999999996</c:v>
                </c:pt>
                <c:pt idx="3">
                  <c:v>0</c:v>
                </c:pt>
                <c:pt idx="4">
                  <c:v>0</c:v>
                </c:pt>
                <c:pt idx="5">
                  <c:v>0.24940000000000001</c:v>
                </c:pt>
                <c:pt idx="6">
                  <c:v>0.24940000000000001</c:v>
                </c:pt>
                <c:pt idx="7">
                  <c:v>1.2468999999999999</c:v>
                </c:pt>
                <c:pt idx="8">
                  <c:v>1.7456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0.46220499999999998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0.41665699999999983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0.11616099999999996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1.2127050000000006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0.11616099999999996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0.41665799999999997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0.28653999999999868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8.1188850000000006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0.34345396031469999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0.11462199999999978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1.1966320000000001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0.11462099999999964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0.41113599999999995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0.68203500000000084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6.9627309999999998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0.30093400992979991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0.1543480000000006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1.6113679999999997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0.1543480000000006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0.55362899999999904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0.3323640000000001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7.7679879999999999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0.3811435358626003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0.19409899999999958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2.0263620000000007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0.19409899999999958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0.69621200000000005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0.85599400000000081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5.9347029999999998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0.34767599999999987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0.16797599999999946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4.6831000000000955E-2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0.48890399999999978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4.6829999999999927E-2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0.16797699999999871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9.8530000000000229E-2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9.5472540000000006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0.82740000000000002</c:v>
                </c:pt>
                <c:pt idx="1">
                  <c:v>0.17259999999999998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0.82740000000000002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Your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Your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Your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Your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Your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Your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Your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Your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8.6293024128622697</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9.8148000000000124E-2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0.24817599999999906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6.9190000000000751E-2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0.72232999999999947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6.9190000000000751E-2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0.24817599999999906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0.18685900000000011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8.4786110000000008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0.19354117147079997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5.8154999999999291E-2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0.60712999999999973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5.8155000000001067E-2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0.208596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0.15363099999999896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8.9770280000000007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0.16931623587499978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8.0902000000000029E-2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0.84459499999999998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8.0901000000000778E-2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0.290184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0.10210000000000008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8.4322680000000005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44.088700000000003</c:v>
                </c:pt>
                <c:pt idx="2">
                  <c:v>55.418700000000001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Your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Your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Your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Your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Your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Your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Your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Your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8.3043407029008804</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0.14325499999999991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0.2761130000000005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7.6978000000000435E-2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0.80364199999999997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7.6977999999998659E-2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0.2761130000000005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0.19662500000000094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8.6745760000000001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6.004700000000085E-2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0.23986799999999953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6.6874000000000322E-2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0.69815000000000005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6.6872999999999294E-2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0.23986799999999953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1.613100000000145E-2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8.9759100000000007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0.1032219999999997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0.29773300000000003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8.3004999999999995E-2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0.86656900000000014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8.3004999999999995E-2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0.29773400000000017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7.3752000000000706E-2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8.5184599999999993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0.42953399999999942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0.36046099999999992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0.10049400000000031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1.0491419999999998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0.10049400000000031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0.36046099999999903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0.73751100000000136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7.0484159999999996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Your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Your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Your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Your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Your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Your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Your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Your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7.8880478837763199</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0.3870319999999996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0.29608599999999985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8.2546999999999926E-2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0.86177500000000062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8.2546999999999926E-2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0.29608599999999896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0.20779500000000084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7.629162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0.18591970072940001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9.004600000000007E-2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0.94006500000000059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9.004600000000007E-2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0.32298499999999919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0.60077100000000083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6.9052160000000002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0.13737846760379924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6.2193000000000609E-2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0.64929099999999984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6.2193000000000609E-2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0.22308100000000053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0.2851859999999995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8.8036849999999998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0.15197599999999944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0.389405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0.10856300000000019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1.1333829999999994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0.10856300000000019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0.389405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0.53601600000000005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7.6030920000000002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0.12056402761539964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0.14907000000000004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1.5562750000000003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0.14907000000000004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0.53470100000000009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1.5478180000000004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6.0097139999999998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5.3789999999999996</c:v>
                </c:pt>
                <c:pt idx="1">
                  <c:v>9.5355000000000008</c:v>
                </c:pt>
                <c:pt idx="2">
                  <c:v>26.8949</c:v>
                </c:pt>
                <c:pt idx="3">
                  <c:v>58.1907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0.11377816872100155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4.0458999999998468E-2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0.42238700000000051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4.0459000000000245E-2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0.14512299999999989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0.13855799999999974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9.4093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0.16824500000000064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0.22261600000000037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6.2063999999999453E-2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0.64793700000000065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6.2063999999999453E-2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0.22261600000000037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0.15778899999999929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8.6111280000000008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0.25258897606460007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8.9027000000000633E-2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0.92943799999999932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8.9028000000000773E-2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0.31933300000000031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0.42372599999999849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8.1330869999999997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Your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Your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Your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Your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Your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Your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Your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Your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8.2583167836229094</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0.24856209807740015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7.1373000000001241E-2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0.74513099999999888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7.1373000000001241E-2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0.25600999999999985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3.9913999999999561E-2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8.8565280000000008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0.36689099999999986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0.32225600000000032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8.9843000000000117E-2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0.93794499999999914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8.9843000000000117E-2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0.32225700000000046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0.24878299999999953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7.7820450000000001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0.32321480768989996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9.1372999999999927E-2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0.95392600000000005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9.1374000000000066E-2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0.32774700000000045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0.40586199999999906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8.1363769999999995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Your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Your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Your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Your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Your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Your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Your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Your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7.3850993626827499</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RFF | Barnsley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RFF | Barnsley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RFF | Barnsley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Barnsley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995860991"/>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03441636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307849725"/>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7850464"/>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786785500"/>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6520907"/>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47883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071486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707299371"/>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2730445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124007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5304392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55110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22417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8909985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5022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07450527"/>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8145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466622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0528924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67995862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8320664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1616054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6480380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7365643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90106088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17866091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02773948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87187653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81132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04683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391116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8259827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88611750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84708716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47408295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88478084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01813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76773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924208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6888310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91941158"/>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20381222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39520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8312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93183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815229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10674738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61695265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128254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2684389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904935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41841961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08525007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65168456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61347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83782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37364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736065"/>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97998597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94426048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5876586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4277800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63170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92663429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42910718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83926677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13443649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57512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24371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00148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986621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9181953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204668249"/>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66147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8138403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574510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4261138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6481907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44667527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72161145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53791422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37980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81458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926070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1190123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2258182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61533231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06446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126702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05392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736002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7256395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922509249"/>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165340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9041303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3479053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8293516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00102206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09773341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2636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93218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94698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044589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6975771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50533395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459457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9914142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189074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72989364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5251159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16821173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681631945"/>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35158793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8536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71832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98119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2882326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70677829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47843690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24299162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48222281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28977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78707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226162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85156968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43107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73349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75256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5770856"/>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48864488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84784465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935459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0472224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100794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7718901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33411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36247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81679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1513032"/>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69386731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56337655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1242891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9418908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16199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26325533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85174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48812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33800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7652414"/>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89046461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16334048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756868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7194484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926051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8327947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3351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03465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01125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2373843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42074995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1598281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0482852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862197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3155626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79421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65451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89744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3714166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5335595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6187951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(219)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4025329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78810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413732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9612244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48828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16078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8906731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475417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7463938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1681318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33175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1544430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6398321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74849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72946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9471026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1938328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5801190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3239033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67596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7447159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40021223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(407)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01112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92200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1000499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1214779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40321757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(284)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5447293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59949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1019879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9693512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17975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60553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9098996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7828709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4943029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7714407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96616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3202915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7957199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37849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07844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35614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97590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0222790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8760592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6065722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42383125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42899492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7927612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20767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4122135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4325951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5907284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3193739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39180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6572077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1033075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22260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34135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6094331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5584665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9007180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(406)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2336966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86199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006207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4489327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73690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21256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61449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3820895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7462925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40384300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42596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5643969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5767620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(407)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82109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9042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0083053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6039940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3915650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6593769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29040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97384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7994193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95217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57721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410857244"/>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5854746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9441947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019971410"/>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0055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0739930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5987148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7665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22091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9767214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6189414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5252450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2159403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21587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8702958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9694287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34303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53104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2100753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7101648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577838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0676832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91909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998405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0312243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99819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91949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1148887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7556828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42186457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3389497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72401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9671027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5143277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25986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09155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7822401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288359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1297125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334848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50180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3955304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2979131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33643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19849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242033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4658307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09666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0394907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17246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42195148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2600997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67605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01319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191272523"/>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42474711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1060910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020120566"/>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55295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3612740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9304013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89188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2214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9192017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629346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7259065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8665887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26044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5888359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7486235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83537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28047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10054115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42329963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1449448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(276)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730239385"/>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08467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7924977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8366113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64781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71638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1056479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5836554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5677874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4606250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15285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7725054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9877415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67917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85171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205807058"/>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7065163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815057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08198547"/>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28015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9767519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4044063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(207)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07485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01423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00791121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304008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42366043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(362)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6127635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92099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0568890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3070660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(406)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25683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19667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2721255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4924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1116258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8895932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BARNSLEY HOSPITAL (404)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88223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84680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1769182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42349965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4487981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96795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88111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38721687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48246442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955730082"/>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38946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92131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58815768"/>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47154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92217076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925198401"/>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64397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57709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33584723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884710179"/>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02579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5134828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414528901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90338552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9608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10437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02639635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7604842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4415703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282959986"/>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95745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77209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789826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85397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74590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6696638"/>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9576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717344934"/>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94262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882987237"/>
              </p:ext>
            </p:extLst>
          </p:nvPr>
        </p:nvGraphicFramePr>
        <p:xfrm>
          <a:off x="469068"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39803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924114939"/>
              </p:ext>
            </p:extLst>
          </p:nvPr>
        </p:nvGraphicFramePr>
        <p:xfrm>
          <a:off x="469068" y="1548000"/>
          <a:ext cx="11253864" cy="109767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decrease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58521759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80054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Barnsley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07623028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Support from health or social care services: patients being given enough support from health or social care services to help them recover or manage their condition after leaving hospital
Equipment and adaptations in the home: hospital staff discussing if any equipment or home adaptations were needed when leaving hospital
Help with eating: patients being given enough help from staff to eat meals, if needed
Further health or social care services: patients being given information about further health or social care services they may need after leaving hospital
Understanding care after leaving hospital: patients being given information about what would happen next with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06650862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Taking medication: patients being able to take medication they brought to hospital when needed
Waiting to be admitted: patients feeling that they waited the right amount of time on the waiting list before being admitted to hospital
Information about medicines to take at home: patients being given information about medicines they were to take at home
Noise from staff: patients not being bothered by noise at night from staff</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Barnsley Hospital NHS Foundation Trust who had attended in late 2021. Responses were received from 409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12726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556254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409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25892707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484517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20702089"/>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9856682"/>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585020027"/>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583731608"/>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66238340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94669084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048851813"/>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50633361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1745350"/>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1570347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798328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495735957"/>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911701967"/>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15921</Words>
  <Application>Microsoft Office PowerPoint</Application>
  <PresentationFormat>Widescreen</PresentationFormat>
  <Paragraphs>2232</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Barnsley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Benjamin Brewer</cp:lastModifiedBy>
  <cp:revision>846</cp:revision>
  <dcterms:created xsi:type="dcterms:W3CDTF">2021-03-04T09:52:26Z</dcterms:created>
  <dcterms:modified xsi:type="dcterms:W3CDTF">2022-09-30T10:54:01Z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